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2"/>
  </p:notesMasterIdLst>
  <p:sldIdLst>
    <p:sldId id="257" r:id="rId4"/>
    <p:sldId id="2076137284" r:id="rId5"/>
    <p:sldId id="272" r:id="rId6"/>
    <p:sldId id="273" r:id="rId7"/>
    <p:sldId id="264" r:id="rId8"/>
    <p:sldId id="2076137285" r:id="rId9"/>
    <p:sldId id="2076137286" r:id="rId10"/>
    <p:sldId id="263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Open Sans" panose="020B0604020202020204" charset="0"/>
      <p:regular r:id="rId19"/>
      <p:bold r:id="rId20"/>
      <p:italic r:id="rId21"/>
      <p:boldItalic r:id="rId22"/>
    </p:embeddedFont>
    <p:embeddedFont>
      <p:font typeface="Selawik Semibold" panose="020B0702040204020203" pitchFamily="34" charset="0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963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Productivity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Roslyn analyzers are now included in the .NET 5 SDK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IntelliSense completion for </a:t>
            </a:r>
            <a:r>
              <a:rPr lang="en-US" sz="1000" err="1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DateTime</a:t>
            </a: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 and </a:t>
            </a:r>
            <a:r>
              <a:rPr lang="en-US" sz="1000" err="1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TimeSpan</a:t>
            </a:r>
            <a:endParaRPr lang="en-US" sz="1000">
              <a:solidFill>
                <a:schemeClr val="bg1">
                  <a:lumMod val="75000"/>
                </a:schemeClr>
              </a:solidFill>
              <a:latin typeface="+mn-lt"/>
              <a:cs typeface="Segoe UI Semi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Inline parameter name hints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>
              <a:solidFill>
                <a:schemeClr val="bg1">
                  <a:lumMod val="75000"/>
                </a:schemeClr>
              </a:solidFill>
              <a:latin typeface="+mn-lt"/>
              <a:cs typeface="Segoe UI Semiligh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With </a:t>
            </a:r>
            <a:r>
              <a:rPr lang="en-US" sz="1000" err="1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Intellicode</a:t>
            </a: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 team completions, you can train a custom model on your C# codebase &amp; get starred contextual completion suggestions for your own types.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000">
              <a:solidFill>
                <a:schemeClr val="bg1">
                  <a:lumMod val="75000"/>
                </a:schemeClr>
              </a:solidFill>
              <a:latin typeface="+mn-lt"/>
              <a:cs typeface="Segoe UI Semiligh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New Git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Quickly access your Git shortcuts with a new Git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Easily execute your daily Git operations using the Git Changes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Fluidly browse and manage your Git repository and stop worrying about merge conflicts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000">
              <a:solidFill>
                <a:schemeClr val="bg1">
                  <a:lumMod val="75000"/>
                </a:schemeClr>
              </a:solidFill>
              <a:latin typeface="+mn-lt"/>
              <a:cs typeface="Segoe UI Semiligh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Linux Debugging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Debug managed Linux core dump directly in Visual Studio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.NET Core Debugging with WSL 2 using the Linux distro of your choice (Preview)</a:t>
            </a:r>
            <a:endParaRPr lang="en-US" sz="1000" baseline="30000">
              <a:solidFill>
                <a:srgbClr val="FFC000"/>
              </a:solidFill>
              <a:latin typeface="+mn-lt"/>
              <a:cs typeface="Segoe UI Semilight"/>
            </a:endParaRPr>
          </a:p>
          <a:p>
            <a:endParaRPr lang="en-US" sz="1000">
              <a:latin typeface="+mn-lt"/>
            </a:endParaRPr>
          </a:p>
          <a:p>
            <a:r>
              <a:rPr lang="en-US" sz="1000">
                <a:latin typeface="+mn-lt"/>
              </a:rPr>
              <a:t>XAML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XAML Binding Failures diagnostic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XAML Hot Reload supports UWP</a:t>
            </a:r>
          </a:p>
          <a:p>
            <a:endParaRPr lang="en-US" sz="1000">
              <a:latin typeface="+mn-lt"/>
            </a:endParaRPr>
          </a:p>
          <a:p>
            <a:r>
              <a:rPr lang="en-US" sz="1000">
                <a:latin typeface="+mn-lt"/>
              </a:rPr>
              <a:t>GitHub Actions (Preview)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>
                <a:solidFill>
                  <a:schemeClr val="bg1">
                    <a:lumMod val="75000"/>
                  </a:schemeClr>
                </a:solidFill>
                <a:latin typeface="+mn-lt"/>
                <a:cs typeface="Segoe UI Semilight"/>
              </a:rPr>
              <a:t>-  Generate a GitHub Actions workflow from within Visual Studio for your ASP.NET Core apps</a:t>
            </a:r>
            <a:endParaRPr lang="en-US" sz="100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5E74FF-B95A-3049-B6BA-741949CDE0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8659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19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886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20380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85" y="842168"/>
            <a:ext cx="10515600" cy="2852737"/>
          </a:xfrm>
        </p:spPr>
        <p:txBody>
          <a:bodyPr/>
          <a:lstStyle/>
          <a:p>
            <a:r>
              <a:rPr lang="en-US" b="1" i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Improve Your Productivity with Roslyn Analyzers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7874" y="4084634"/>
            <a:ext cx="4931310" cy="1500187"/>
          </a:xfrm>
        </p:spPr>
        <p:txBody>
          <a:bodyPr>
            <a:normAutofit/>
          </a:bodyPr>
          <a:lstStyle/>
          <a:p>
            <a:r>
              <a:rPr lang="en-US"/>
              <a:t>Mika Dumont</a:t>
            </a:r>
          </a:p>
          <a:p>
            <a:r>
              <a:rPr lang="en-US"/>
              <a:t>@mika_dumont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3492A58-E4B0-401F-9AED-2AB653F8FDC2}"/>
              </a:ext>
            </a:extLst>
          </p:cNvPr>
          <p:cNvSpPr txBox="1">
            <a:spLocks/>
          </p:cNvSpPr>
          <p:nvPr/>
        </p:nvSpPr>
        <p:spPr>
          <a:xfrm>
            <a:off x="747874" y="5549894"/>
            <a:ext cx="4435929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Kendra Havens</a:t>
            </a:r>
          </a:p>
          <a:p>
            <a:r>
              <a:rPr lang="en-US"/>
              <a:t>@gotheap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C0B0-ED21-4048-B32A-4023722F3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920" y="696225"/>
            <a:ext cx="11628120" cy="669008"/>
          </a:xfrm>
        </p:spPr>
        <p:txBody>
          <a:bodyPr/>
          <a:lstStyle/>
          <a:p>
            <a:r>
              <a:rPr lang="en-US" sz="3600">
                <a:solidFill>
                  <a:schemeClr val="tx1"/>
                </a:solidFill>
                <a:latin typeface="Selawik Semibold" panose="020B0604020202020204" pitchFamily="34" charset="0"/>
                <a:ea typeface="Open Sans" panose="020B0604020202020204" charset="0"/>
                <a:cs typeface="Open Sans" panose="020B0604020202020204" charset="0"/>
              </a:rPr>
              <a:t>Visual Studio 2019 16.8 GA and 16.9 Preview</a:t>
            </a:r>
            <a:endParaRPr lang="en-US">
              <a:latin typeface="Selawik Semibold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DEAB810-E789-4F5A-AFE7-B9FCC620BD4C}"/>
              </a:ext>
            </a:extLst>
          </p:cNvPr>
          <p:cNvSpPr txBox="1">
            <a:spLocks/>
          </p:cNvSpPr>
          <p:nvPr/>
        </p:nvSpPr>
        <p:spPr>
          <a:xfrm>
            <a:off x="7366000" y="6152744"/>
            <a:ext cx="4384040" cy="6690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F7B548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 Light" panose="020F0302020204030204"/>
                <a:ea typeface="Open Sans" panose="020B0606030504020204" pitchFamily="34" charset="0"/>
                <a:cs typeface="Open Sans" panose="020B0606030504020204" pitchFamily="34" charset="0"/>
              </a:rPr>
              <a:t>visualstudio.com/download</a:t>
            </a:r>
            <a:b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F7B548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 Light" panose="020F0302020204030204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F7B548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 Light" panose="020F0302020204030204"/>
                <a:ea typeface="Open Sans" panose="020B0606030504020204" pitchFamily="34" charset="0"/>
                <a:cs typeface="Open Sans" panose="020B0606030504020204" pitchFamily="34" charset="0"/>
              </a:rPr>
              <a:t>aka.ms/vs-preview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89A1F7-FDBC-446F-8BA8-1A16F24464E3}"/>
              </a:ext>
            </a:extLst>
          </p:cNvPr>
          <p:cNvSpPr txBox="1"/>
          <p:nvPr/>
        </p:nvSpPr>
        <p:spPr>
          <a:xfrm>
            <a:off x="248920" y="1809234"/>
            <a:ext cx="35864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Selawik Semibold" panose="020B0702040204020203" pitchFamily="34" charset="0"/>
                <a:ea typeface="Times New Roman" panose="02020603050405020304" pitchFamily="18" charset="0"/>
              </a:rPr>
              <a:t>Dev environments in the cloud </a:t>
            </a:r>
            <a:endParaRPr lang="en-US" sz="1800">
              <a:effectLst/>
              <a:latin typeface="Selawik Semibold" panose="020B0702040204020203" pitchFamily="34" charset="0"/>
              <a:ea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2F8F63-69D8-4893-BACE-3931EBC72B04}"/>
              </a:ext>
            </a:extLst>
          </p:cNvPr>
          <p:cNvSpPr txBox="1"/>
          <p:nvPr/>
        </p:nvSpPr>
        <p:spPr>
          <a:xfrm>
            <a:off x="5288280" y="1809234"/>
            <a:ext cx="35864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Selawik Semibold" panose="020B0702040204020203" pitchFamily="34" charset="0"/>
                <a:ea typeface="Times New Roman" panose="02020603050405020304" pitchFamily="18" charset="0"/>
              </a:rPr>
              <a:t>.NET productivity</a:t>
            </a:r>
            <a:endParaRPr lang="en-US" sz="1800">
              <a:effectLst/>
              <a:latin typeface="Selawik Semibold" panose="020B0702040204020203" pitchFamily="34" charset="0"/>
              <a:ea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6E2B67-F0E5-40B5-AEAE-D17C7CF6540A}"/>
              </a:ext>
            </a:extLst>
          </p:cNvPr>
          <p:cNvSpPr txBox="1"/>
          <p:nvPr/>
        </p:nvSpPr>
        <p:spPr>
          <a:xfrm>
            <a:off x="248920" y="2954165"/>
            <a:ext cx="35864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Selawik Semibold" panose="020B0702040204020203" pitchFamily="34" charset="0"/>
                <a:ea typeface="Times New Roman" panose="02020603050405020304" pitchFamily="18" charset="0"/>
              </a:rPr>
              <a:t>AI-assisted productivity</a:t>
            </a:r>
            <a:endParaRPr lang="en-US" sz="1800">
              <a:effectLst/>
              <a:latin typeface="Selawik Semibold" panose="020B0702040204020203" pitchFamily="34" charset="0"/>
              <a:ea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4455FE-12D1-4D4F-885C-DD0711285738}"/>
              </a:ext>
            </a:extLst>
          </p:cNvPr>
          <p:cNvSpPr txBox="1"/>
          <p:nvPr/>
        </p:nvSpPr>
        <p:spPr>
          <a:xfrm>
            <a:off x="248920" y="4323930"/>
            <a:ext cx="376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Selawik Semibold" panose="020B0702040204020203" pitchFamily="34" charset="0"/>
                <a:ea typeface="Times New Roman" panose="02020603050405020304" pitchFamily="18" charset="0"/>
              </a:rPr>
              <a:t>Automated CI/CD workflow </a:t>
            </a:r>
            <a:r>
              <a:rPr lang="en-US" sz="1800" baseline="30000">
                <a:solidFill>
                  <a:srgbClr val="FFC000"/>
                </a:solidFill>
                <a:effectLst/>
                <a:latin typeface="Selawik Semibold" panose="020B0702040204020203" pitchFamily="34" charset="0"/>
                <a:ea typeface="Times New Roman" panose="02020603050405020304" pitchFamily="18" charset="0"/>
              </a:rPr>
              <a:t>Preview</a:t>
            </a:r>
            <a:endParaRPr lang="en-US" sz="1800">
              <a:solidFill>
                <a:srgbClr val="FFC000"/>
              </a:solidFill>
              <a:effectLst/>
              <a:latin typeface="Selawik Semibold" panose="020B0702040204020203" pitchFamily="34" charset="0"/>
              <a:ea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A80EB2-DED5-4B7E-A761-40BB53A1A808}"/>
              </a:ext>
            </a:extLst>
          </p:cNvPr>
          <p:cNvSpPr txBox="1"/>
          <p:nvPr/>
        </p:nvSpPr>
        <p:spPr>
          <a:xfrm>
            <a:off x="248920" y="5334897"/>
            <a:ext cx="35864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Selawik Semibold" panose="020B0702040204020203" pitchFamily="34" charset="0"/>
                <a:ea typeface="Times New Roman" panose="02020603050405020304" pitchFamily="18" charset="0"/>
              </a:rPr>
              <a:t>Git workflows</a:t>
            </a:r>
            <a:endParaRPr lang="en-US" sz="1800">
              <a:effectLst/>
              <a:latin typeface="Selawik Semibold" panose="020B0702040204020203" pitchFamily="34" charset="0"/>
              <a:ea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7368F0-CE1E-4C6C-AA35-379343465DC0}"/>
              </a:ext>
            </a:extLst>
          </p:cNvPr>
          <p:cNvSpPr txBox="1"/>
          <p:nvPr/>
        </p:nvSpPr>
        <p:spPr>
          <a:xfrm>
            <a:off x="5321300" y="3055722"/>
            <a:ext cx="35864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Selawik Semibold" panose="020B0702040204020203" pitchFamily="34" charset="0"/>
                <a:ea typeface="Times New Roman" panose="02020603050405020304" pitchFamily="18" charset="0"/>
              </a:rPr>
              <a:t>Linux diagnostics</a:t>
            </a:r>
            <a:endParaRPr lang="en-US" sz="1800">
              <a:effectLst/>
              <a:latin typeface="Selawik Semibold" panose="020B0702040204020203" pitchFamily="34" charset="0"/>
              <a:ea typeface="Calibri" panose="020F050202020403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840BFC9-BD07-4896-9272-AC42FD395E6A}"/>
              </a:ext>
            </a:extLst>
          </p:cNvPr>
          <p:cNvSpPr txBox="1"/>
          <p:nvPr/>
        </p:nvSpPr>
        <p:spPr>
          <a:xfrm>
            <a:off x="5321300" y="4494769"/>
            <a:ext cx="35864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Selawik Semibold" panose="020B0702040204020203" pitchFamily="34" charset="0"/>
                <a:ea typeface="Times New Roman" panose="02020603050405020304" pitchFamily="18" charset="0"/>
              </a:rPr>
              <a:t>XAML productivity</a:t>
            </a:r>
            <a:endParaRPr lang="en-US" sz="1800">
              <a:effectLst/>
              <a:latin typeface="Selawik Semibold" panose="020B0702040204020203" pitchFamily="34" charset="0"/>
              <a:ea typeface="Calibri" panose="020F050202020403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DCDDD8-4B20-4806-AE5F-9CD90A0837A0}"/>
              </a:ext>
            </a:extLst>
          </p:cNvPr>
          <p:cNvSpPr txBox="1"/>
          <p:nvPr/>
        </p:nvSpPr>
        <p:spPr>
          <a:xfrm>
            <a:off x="248920" y="2188230"/>
            <a:ext cx="4414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GitHub </a:t>
            </a:r>
            <a:r>
              <a:rPr lang="en-US" sz="1400" err="1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Codespaces</a:t>
            </a: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available as a limited “preview” for ASP.NET Core, .NET Core and C++</a:t>
            </a:r>
            <a:endParaRPr lang="en-US" sz="1400">
              <a:solidFill>
                <a:schemeClr val="tx1">
                  <a:lumMod val="85000"/>
                </a:schemeClr>
              </a:solidFill>
              <a:latin typeface="Segoe UI (Body)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EA192B-60DE-4D2A-B507-EA9B6FDD3DA7}"/>
              </a:ext>
            </a:extLst>
          </p:cNvPr>
          <p:cNvSpPr txBox="1"/>
          <p:nvPr/>
        </p:nvSpPr>
        <p:spPr>
          <a:xfrm>
            <a:off x="248920" y="3358290"/>
            <a:ext cx="44145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Team Completions: Get C# contextual suggestions for your own types, through custom models shared with your team</a:t>
            </a:r>
            <a:endParaRPr lang="en-US" sz="1400">
              <a:solidFill>
                <a:schemeClr val="tx1">
                  <a:lumMod val="85000"/>
                </a:schemeClr>
              </a:solidFill>
              <a:latin typeface="Segoe UI (Body)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E6CEF06-3BFB-435E-800A-E7DE96EDE9AE}"/>
              </a:ext>
            </a:extLst>
          </p:cNvPr>
          <p:cNvSpPr txBox="1"/>
          <p:nvPr/>
        </p:nvSpPr>
        <p:spPr>
          <a:xfrm>
            <a:off x="248920" y="4726470"/>
            <a:ext cx="4414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GitHub Actions workflow from within Visual Studio for your .NET Core apps</a:t>
            </a:r>
            <a:endParaRPr lang="en-US" sz="1400">
              <a:solidFill>
                <a:schemeClr val="tx1">
                  <a:lumMod val="85000"/>
                </a:schemeClr>
              </a:solidFill>
              <a:latin typeface="Segoe UI (Body)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E55F6AB-C670-4933-BEEE-2DB28812A802}"/>
              </a:ext>
            </a:extLst>
          </p:cNvPr>
          <p:cNvSpPr txBox="1"/>
          <p:nvPr/>
        </p:nvSpPr>
        <p:spPr>
          <a:xfrm>
            <a:off x="248919" y="5738636"/>
            <a:ext cx="44145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Easily execute your daily Git operations using the Git Changes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Browse and manage your Git repository and stop worrying about merge conflicts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3403B2-0705-483F-BD5A-0AB75EE17099}"/>
              </a:ext>
            </a:extLst>
          </p:cNvPr>
          <p:cNvSpPr txBox="1"/>
          <p:nvPr/>
        </p:nvSpPr>
        <p:spPr>
          <a:xfrm>
            <a:off x="5321300" y="2188230"/>
            <a:ext cx="57429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Roslyn analyzers are now included in the .NET 5.0 SDK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.NET Code Style analyzers can now be enforced on build</a:t>
            </a:r>
            <a:r>
              <a:rPr lang="en-US" sz="1400" baseline="300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1400" b="1" baseline="30000">
                <a:solidFill>
                  <a:srgbClr val="FFC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Preview</a:t>
            </a:r>
            <a:endParaRPr lang="en-US" sz="1400" b="1">
              <a:solidFill>
                <a:srgbClr val="FFC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en-US" sz="1400">
              <a:solidFill>
                <a:schemeClr val="tx1">
                  <a:lumMod val="85000"/>
                </a:schemeClr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04E6618-003C-4F3A-87AE-9C3EC9671088}"/>
              </a:ext>
            </a:extLst>
          </p:cNvPr>
          <p:cNvSpPr txBox="1"/>
          <p:nvPr/>
        </p:nvSpPr>
        <p:spPr>
          <a:xfrm>
            <a:off x="5321300" y="3497378"/>
            <a:ext cx="36957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.NET Core Debugging with WSL 2 using the Linux distro of your choice</a:t>
            </a:r>
            <a:r>
              <a:rPr lang="en-US" sz="1400" baseline="300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1400" b="1" baseline="30000">
                <a:solidFill>
                  <a:srgbClr val="FFC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Preview</a:t>
            </a:r>
            <a:endParaRPr lang="en-US" sz="1400" b="1">
              <a:solidFill>
                <a:srgbClr val="FFC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Debug managed Linux core dump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A546B72-6F14-4CD7-BE55-1970C5C1A625}"/>
              </a:ext>
            </a:extLst>
          </p:cNvPr>
          <p:cNvSpPr txBox="1"/>
          <p:nvPr/>
        </p:nvSpPr>
        <p:spPr>
          <a:xfrm>
            <a:off x="5321300" y="4988080"/>
            <a:ext cx="36957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XAML Binding Failures diagnostic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XAML Hot Reload supports UWP</a:t>
            </a:r>
          </a:p>
        </p:txBody>
      </p:sp>
    </p:spTree>
    <p:extLst>
      <p:ext uri="{BB962C8B-B14F-4D97-AF65-F5344CB8AC3E}">
        <p14:creationId xmlns:p14="http://schemas.microsoft.com/office/powerpoint/2010/main" val="207943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B77E8A25-9F62-4D5C-8B36-06E4E92A8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A5B41DC-889E-428B-B128-E76D8457D005}"/>
              </a:ext>
            </a:extLst>
          </p:cNvPr>
          <p:cNvSpPr txBox="1">
            <a:spLocks/>
          </p:cNvSpPr>
          <p:nvPr/>
        </p:nvSpPr>
        <p:spPr>
          <a:xfrm>
            <a:off x="838200" y="1575065"/>
            <a:ext cx="10515600" cy="66900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A4BA7CF-7754-4737-BD31-2AB44D3A4235}"/>
              </a:ext>
            </a:extLst>
          </p:cNvPr>
          <p:cNvSpPr txBox="1">
            <a:spLocks/>
          </p:cNvSpPr>
          <p:nvPr/>
        </p:nvSpPr>
        <p:spPr>
          <a:xfrm>
            <a:off x="838200" y="2476901"/>
            <a:ext cx="10515600" cy="263696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Roslyn overview</a:t>
            </a:r>
          </a:p>
          <a:p>
            <a:r>
              <a:rPr lang="en-US" dirty="0"/>
              <a:t>.NET 5.0 SDK Analyzers</a:t>
            </a:r>
          </a:p>
          <a:p>
            <a:r>
              <a:rPr lang="en-US" dirty="0"/>
              <a:t>How to write a Roslyn Analyzer</a:t>
            </a:r>
          </a:p>
        </p:txBody>
      </p:sp>
    </p:spTree>
    <p:extLst>
      <p:ext uri="{BB962C8B-B14F-4D97-AF65-F5344CB8AC3E}">
        <p14:creationId xmlns:p14="http://schemas.microsoft.com/office/powerpoint/2010/main" val="3387637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DB071A0-E9CC-4817-A256-93293C928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0311796-CD31-4843-A38A-A4E8DF19AFFB}"/>
              </a:ext>
            </a:extLst>
          </p:cNvPr>
          <p:cNvSpPr txBox="1">
            <a:spLocks/>
          </p:cNvSpPr>
          <p:nvPr/>
        </p:nvSpPr>
        <p:spPr>
          <a:xfrm>
            <a:off x="838200" y="1575065"/>
            <a:ext cx="10515600" cy="66900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What is Roslyn?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3D6BA02D-84FD-48C4-822B-6610376581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43342" y="3819138"/>
            <a:ext cx="2590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362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Analysis Levels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0625" cy="4351338"/>
          </a:xfrm>
        </p:spPr>
        <p:txBody>
          <a:bodyPr>
            <a:normAutofit/>
          </a:bodyPr>
          <a:lstStyle/>
          <a:p>
            <a:r>
              <a:rPr lang="en-US" sz="2000"/>
              <a:t>Use when you need them</a:t>
            </a:r>
          </a:p>
          <a:p>
            <a:r>
              <a:rPr lang="en-US" sz="2000"/>
              <a:t>You can use .NET 5 analyzers even with projects that target an earlier framework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85E2E4-CCAC-4964-B293-1FC3AD085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650" y="3429000"/>
            <a:ext cx="5289176" cy="2142451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B4DF4CB-9F3B-443C-9D5A-C01D8323034D}"/>
              </a:ext>
            </a:extLst>
          </p:cNvPr>
          <p:cNvGraphicFramePr/>
          <p:nvPr/>
        </p:nvGraphicFramePr>
        <p:xfrm>
          <a:off x="6389688" y="2455110"/>
          <a:ext cx="5219700" cy="27939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989583">
                  <a:extLst>
                    <a:ext uri="{9D8B030D-6E8A-4147-A177-3AD203B41FA5}">
                      <a16:colId xmlns:a16="http://schemas.microsoft.com/office/drawing/2014/main" val="2226658702"/>
                    </a:ext>
                  </a:extLst>
                </a:gridCol>
                <a:gridCol w="2230117">
                  <a:extLst>
                    <a:ext uri="{9D8B030D-6E8A-4147-A177-3AD203B41FA5}">
                      <a16:colId xmlns:a16="http://schemas.microsoft.com/office/drawing/2014/main" val="3282840678"/>
                    </a:ext>
                  </a:extLst>
                </a:gridCol>
              </a:tblGrid>
              <a:tr h="750970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u="none" strike="noStrike">
                          <a:effectLst/>
                        </a:rPr>
                        <a:t>Target Framework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6871" marR="36871" marT="36871" marB="36871" anchor="ctr"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u="none" strike="noStrike">
                          <a:effectLst/>
                        </a:rPr>
                        <a:t>Default Analysis Level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6871" marR="36871" marT="36871" marB="36871" anchor="ctr"/>
                </a:tc>
                <a:extLst>
                  <a:ext uri="{0D108BD9-81ED-4DB2-BD59-A6C34878D82A}">
                    <a16:rowId xmlns:a16="http://schemas.microsoft.com/office/drawing/2014/main" val="3248276174"/>
                  </a:ext>
                </a:extLst>
              </a:tr>
              <a:tr h="430660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u="none" strike="noStrike">
                          <a:effectLst/>
                        </a:rPr>
                        <a:t>net5.0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6871" marR="36871" marT="36871" marB="36871" anchor="ctr"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u="none" strike="noStrike">
                          <a:effectLst/>
                        </a:rPr>
                        <a:t>5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6871" marR="36871" marT="36871" marB="36871" anchor="ctr"/>
                </a:tc>
                <a:extLst>
                  <a:ext uri="{0D108BD9-81ED-4DB2-BD59-A6C34878D82A}">
                    <a16:rowId xmlns:a16="http://schemas.microsoft.com/office/drawing/2014/main" val="225546709"/>
                  </a:ext>
                </a:extLst>
              </a:tr>
              <a:tr h="430660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u="none" strike="noStrike">
                          <a:effectLst/>
                        </a:rPr>
                        <a:t>netcoreapp3.1 or lower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6871" marR="36871" marT="36871" marB="36871" anchor="ctr"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u="none" strike="noStrike">
                          <a:effectLst/>
                        </a:rPr>
                        <a:t>4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6871" marR="36871" marT="36871" marB="36871" anchor="ctr"/>
                </a:tc>
                <a:extLst>
                  <a:ext uri="{0D108BD9-81ED-4DB2-BD59-A6C34878D82A}">
                    <a16:rowId xmlns:a16="http://schemas.microsoft.com/office/drawing/2014/main" val="2594527286"/>
                  </a:ext>
                </a:extLst>
              </a:tr>
              <a:tr h="430660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u="none" strike="noStrike">
                          <a:effectLst/>
                        </a:rPr>
                        <a:t>netstandard2.1 or lower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6871" marR="36871" marT="36871" marB="36871" anchor="ctr"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u="none" strike="noStrike">
                          <a:effectLst/>
                        </a:rPr>
                        <a:t>4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6871" marR="36871" marT="36871" marB="36871" anchor="ctr"/>
                </a:tc>
                <a:extLst>
                  <a:ext uri="{0D108BD9-81ED-4DB2-BD59-A6C34878D82A}">
                    <a16:rowId xmlns:a16="http://schemas.microsoft.com/office/drawing/2014/main" val="1639374149"/>
                  </a:ext>
                </a:extLst>
              </a:tr>
              <a:tr h="750970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u="none" strike="noStrike">
                          <a:effectLst/>
                        </a:rPr>
                        <a:t>.NET Framework 4.8 or lower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6871" marR="36871" marT="36871" marB="36871" anchor="ctr"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u="none" strike="noStrike">
                          <a:effectLst/>
                        </a:rPr>
                        <a:t>4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6871" marR="36871" marT="36871" marB="36871" anchor="ctr"/>
                </a:tc>
                <a:extLst>
                  <a:ext uri="{0D108BD9-81ED-4DB2-BD59-A6C34878D82A}">
                    <a16:rowId xmlns:a16="http://schemas.microsoft.com/office/drawing/2014/main" val="3692278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5165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tree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722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Syntax tree</a:t>
            </a:r>
          </a:p>
          <a:p>
            <a:r>
              <a:rPr lang="en-US" sz="3200" dirty="0"/>
              <a:t>Semantic model</a:t>
            </a:r>
            <a:endParaRPr lang="en-US" sz="1800" dirty="0"/>
          </a:p>
          <a:p>
            <a:pPr lvl="1"/>
            <a:r>
              <a:rPr lang="en-US" sz="3200" dirty="0"/>
              <a:t>Follows a question/answer model</a:t>
            </a:r>
          </a:p>
        </p:txBody>
      </p:sp>
    </p:spTree>
    <p:extLst>
      <p:ext uri="{BB962C8B-B14F-4D97-AF65-F5344CB8AC3E}">
        <p14:creationId xmlns:p14="http://schemas.microsoft.com/office/powerpoint/2010/main" val="33170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525B-9241-4D19-B890-9F0693C98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we’re going to build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EBA43-4E4C-4297-AFF6-371BC506A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Analyzer</a:t>
            </a:r>
            <a:r>
              <a:rPr lang="en-US" dirty="0"/>
              <a:t> that identifies missing braces in a statement that is not enclosed in a block that has curly braces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Code fix </a:t>
            </a:r>
            <a:r>
              <a:rPr lang="en-US" dirty="0"/>
              <a:t>that suggests you add braces</a:t>
            </a:r>
          </a:p>
        </p:txBody>
      </p:sp>
    </p:spTree>
    <p:extLst>
      <p:ext uri="{BB962C8B-B14F-4D97-AF65-F5344CB8AC3E}">
        <p14:creationId xmlns:p14="http://schemas.microsoft.com/office/powerpoint/2010/main" val="2741925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150" y="431830"/>
            <a:ext cx="10515600" cy="1325562"/>
          </a:xfrm>
        </p:spPr>
        <p:txBody>
          <a:bodyPr/>
          <a:lstStyle/>
          <a:p>
            <a:r>
              <a:rPr lang="en-US"/>
              <a:t>Thanks for joining!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0EB32F6-1E52-4270-8133-2AA4597D3C3D}"/>
              </a:ext>
            </a:extLst>
          </p:cNvPr>
          <p:cNvSpPr txBox="1">
            <a:spLocks/>
          </p:cNvSpPr>
          <p:nvPr/>
        </p:nvSpPr>
        <p:spPr>
          <a:xfrm>
            <a:off x="692150" y="2323321"/>
            <a:ext cx="10515600" cy="66900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Resources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B4E57DB-5DAD-40FD-824B-8362DD525E3B}"/>
              </a:ext>
            </a:extLst>
          </p:cNvPr>
          <p:cNvSpPr txBox="1">
            <a:spLocks/>
          </p:cNvSpPr>
          <p:nvPr/>
        </p:nvSpPr>
        <p:spPr>
          <a:xfrm>
            <a:off x="692150" y="3147656"/>
            <a:ext cx="10515600" cy="343182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dirty="0"/>
              <a:t>Roslyn open source: github.com/dotnet/</a:t>
            </a:r>
            <a:r>
              <a:rPr lang="en-US" sz="3200" dirty="0" err="1"/>
              <a:t>roslyn</a:t>
            </a:r>
            <a:endParaRPr lang="en-US" sz="3200" dirty="0"/>
          </a:p>
          <a:p>
            <a:r>
              <a:rPr lang="en-US" sz="3200" dirty="0"/>
              <a:t>Follow Roslyn on Twitter: @roslyn</a:t>
            </a:r>
          </a:p>
          <a:p>
            <a:endParaRPr lang="en-US" sz="3200" dirty="0"/>
          </a:p>
          <a:p>
            <a:r>
              <a:rPr lang="en-US" sz="3200" dirty="0"/>
              <a:t>Docs:</a:t>
            </a:r>
          </a:p>
          <a:p>
            <a:r>
              <a:rPr lang="en-US" sz="3200" dirty="0"/>
              <a:t>aka.ms/</a:t>
            </a:r>
            <a:r>
              <a:rPr lang="en-US" sz="3200" dirty="0" err="1"/>
              <a:t>refactorcode</a:t>
            </a:r>
            <a:endParaRPr lang="en-US" sz="3200" dirty="0"/>
          </a:p>
          <a:p>
            <a:r>
              <a:rPr lang="en-US" sz="3200" dirty="0"/>
              <a:t>aka.ms/</a:t>
            </a:r>
            <a:r>
              <a:rPr lang="en-US" sz="3200" dirty="0" err="1"/>
              <a:t>dotnetanalyzers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1275</TotalTime>
  <Words>481</Words>
  <Application>Microsoft Office PowerPoint</Application>
  <PresentationFormat>Widescreen</PresentationFormat>
  <Paragraphs>83</Paragraphs>
  <Slides>8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1_Office Theme</vt:lpstr>
      <vt:lpstr>3_Office Theme</vt:lpstr>
      <vt:lpstr>2_Office Theme</vt:lpstr>
      <vt:lpstr>Improve Your Productivity with Roslyn Analyzers</vt:lpstr>
      <vt:lpstr>Visual Studio 2019 16.8 GA and 16.9 Preview</vt:lpstr>
      <vt:lpstr>PowerPoint Presentation</vt:lpstr>
      <vt:lpstr>PowerPoint Presentation</vt:lpstr>
      <vt:lpstr>Analysis Levels</vt:lpstr>
      <vt:lpstr>Syntax tree API</vt:lpstr>
      <vt:lpstr>What we’re going to build today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Mika Dumont</cp:lastModifiedBy>
  <cp:revision>2</cp:revision>
  <dcterms:created xsi:type="dcterms:W3CDTF">2020-08-18T20:47:27Z</dcterms:created>
  <dcterms:modified xsi:type="dcterms:W3CDTF">2020-11-16T19:07:48Z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